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  <p:sldMasterId id="2147483648" r:id="rId2"/>
  </p:sldMasterIdLst>
  <p:notesMasterIdLst>
    <p:notesMasterId r:id="rId24"/>
  </p:notesMasterIdLst>
  <p:sldIdLst>
    <p:sldId id="256" r:id="rId3"/>
    <p:sldId id="257" r:id="rId4"/>
    <p:sldId id="280" r:id="rId5"/>
    <p:sldId id="282" r:id="rId6"/>
    <p:sldId id="283" r:id="rId7"/>
    <p:sldId id="284" r:id="rId8"/>
    <p:sldId id="278" r:id="rId9"/>
    <p:sldId id="285" r:id="rId10"/>
    <p:sldId id="300" r:id="rId11"/>
    <p:sldId id="287" r:id="rId12"/>
    <p:sldId id="288" r:id="rId13"/>
    <p:sldId id="289" r:id="rId14"/>
    <p:sldId id="290" r:id="rId15"/>
    <p:sldId id="291" r:id="rId16"/>
    <p:sldId id="292" r:id="rId17"/>
    <p:sldId id="286" r:id="rId18"/>
    <p:sldId id="293" r:id="rId19"/>
    <p:sldId id="294" r:id="rId20"/>
    <p:sldId id="299" r:id="rId21"/>
    <p:sldId id="296" r:id="rId22"/>
    <p:sldId id="281" r:id="rId23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Montserrat ExtraBold" panose="00000900000000000000" pitchFamily="2" charset="0"/>
      <p:bold r:id="rId36"/>
      <p:italic r:id="rId37"/>
      <p:boldItalic r:id="rId38"/>
    </p:embeddedFont>
    <p:embeddedFont>
      <p:font typeface="Montserrat Light" panose="00000400000000000000" pitchFamily="2" charset="0"/>
      <p:regular r:id="rId39"/>
      <p:bold r:id="rId40"/>
      <p:italic r:id="rId41"/>
      <p:boldItalic r:id="rId42"/>
    </p:embeddedFont>
    <p:embeddedFont>
      <p:font typeface="Verdana Pro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4AF"/>
    <a:srgbClr val="F8CB45"/>
    <a:srgbClr val="ECADAE"/>
    <a:srgbClr val="C95F2C"/>
    <a:srgbClr val="B19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6DB09-3208-7209-798E-EC5A8CD17654}" v="261" dt="2022-08-25T15:37:39.654"/>
    <p1510:client id="{211D8623-2549-983D-8003-BAB82C3BE336}" v="1016" dt="2022-08-22T23:34:06.497"/>
    <p1510:client id="{3B125065-DF4D-6F5B-D6CE-D43DDEA66FA5}" v="1" dt="2022-08-23T19:27:19.824"/>
    <p1510:client id="{535F3226-8B27-AAF5-D29D-E7BD131445A3}" v="715" dt="2022-08-23T17:10:40.222"/>
    <p1510:client id="{7EA86D82-DAC9-4DEF-ABE7-8C86CAC283C1}" v="7" dt="2022-08-23T10:47:41.080"/>
    <p1510:client id="{8016F0E7-7D0B-4D56-B76C-46E8E071CD1F}" v="24" dt="2022-08-25T16:42:05.259"/>
    <p1510:client id="{914EB359-F20A-8E80-051E-D117111D06D5}" v="195" dt="2022-08-24T13:48:46.563"/>
    <p1510:client id="{D1CF60A2-3DDA-48B0-A843-FF3474BDF7F9}" v="1" dt="2022-08-24T15:07:58.030"/>
  </p1510:revLst>
</p1510:revInfo>
</file>

<file path=ppt/tableStyles.xml><?xml version="1.0" encoding="utf-8"?>
<a:tblStyleLst xmlns:a="http://schemas.openxmlformats.org/drawingml/2006/main" def="{8A243AC6-E6AA-472F-B608-43287C50BADC}">
  <a:tblStyle styleId="{8A243AC6-E6AA-472F-B608-43287C50B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50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7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83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07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33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10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385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385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38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73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21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58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1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7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31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6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C6098-394D-149F-4EF9-A4A99EC9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E498B-7E19-67BA-3C60-87A0D21D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C78C-D755-C9CE-837D-25E28BAF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CB35-FDAF-2937-289F-190B39CA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0D0E-2EA9-E823-5633-ACE86C933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C1BC1-0B49-C47B-D709-35A88EB86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2AC93-8DE1-32D3-0023-D819DF82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AF90B-D187-3A38-0B9B-34537442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2ACA-137B-1B6F-6335-18E872CE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8E9A-409C-3370-8DE5-A4E6AF35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7D004-74A3-6725-CF7D-CB30F5114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7C594-C331-50B5-5F09-1EF4A6499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D3107-9AF5-9937-FE1D-2EC15B72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4ABA-3D5A-5A77-4BB0-6B1B5279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C5D15-5B13-89ED-B037-DC6F808D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2DEF-AEFF-D5E7-63AE-CF8422CC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28DB0-7D9E-D8E8-7907-ADE363851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5587-A322-4BCB-A5C6-C333BE6C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CC13D-B75A-4717-2961-6F223B61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C2165-DD1F-57FD-3CE6-41C0C9B3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FB347-C838-1320-ED1F-3B69DEF84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36F83-2931-2F93-2BC5-ACC6C70B0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1F01-C1BF-57F7-9163-F52A7D63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7A6BF-DED8-3773-8372-726AF968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2610C-966A-B815-4C45-4547859D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754CB0-7DF1-4861-A758-D732DD302CD6}"/>
              </a:ext>
            </a:extLst>
          </p:cNvPr>
          <p:cNvSpPr/>
          <p:nvPr/>
        </p:nvSpPr>
        <p:spPr>
          <a:xfrm>
            <a:off x="165102" y="123825"/>
            <a:ext cx="8805863" cy="7060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40" y="2628015"/>
            <a:ext cx="8802687" cy="207749"/>
          </a:xfrm>
          <a:prstGeom prst="rect">
            <a:avLst/>
          </a:prstGeom>
        </p:spPr>
        <p:txBody>
          <a:bodyPr vert="horz" anchor="ctr"/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20" y="123825"/>
            <a:ext cx="7341145" cy="715566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1350" b="1" spc="56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92AA5-2141-4264-978E-74C009BD00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35763" y="4707734"/>
            <a:ext cx="21336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latin typeface="+mn-lt"/>
              </a:defRPr>
            </a:lvl1pPr>
          </a:lstStyle>
          <a:p>
            <a:pPr>
              <a:defRPr/>
            </a:pPr>
            <a:fld id="{F25837CA-154F-409B-ADBC-D9DFA96A0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0632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1" y="123825"/>
            <a:ext cx="8805863" cy="7060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65101" y="948929"/>
            <a:ext cx="8805863" cy="3581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BCPS_Symbol_White.png"/>
          <p:cNvPicPr>
            <a:picLocks noChangeAspect="1"/>
          </p:cNvPicPr>
          <p:nvPr userDrawn="1"/>
        </p:nvPicPr>
        <p:blipFill>
          <a:blip r:embed="rId2">
            <a:alphaModFix amt="59000"/>
          </a:blip>
          <a:srcRect r="12150" b="14710"/>
          <a:stretch>
            <a:fillRect/>
          </a:stretch>
        </p:blipFill>
        <p:spPr>
          <a:xfrm>
            <a:off x="5292731" y="1302945"/>
            <a:ext cx="3678232" cy="32273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068" y="4123136"/>
            <a:ext cx="1248833" cy="953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8" y="1132272"/>
            <a:ext cx="7073900" cy="3208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25"/>
              </a:lnSpc>
              <a:spcBef>
                <a:spcPts val="0"/>
              </a:spcBef>
              <a:buFontTx/>
              <a:buNone/>
              <a:defRPr sz="1350" normalizeH="0">
                <a:solidFill>
                  <a:schemeClr val="tx2"/>
                </a:solidFill>
              </a:defRPr>
            </a:lvl1pPr>
            <a:lvl2pPr marL="0" indent="-274320">
              <a:lnSpc>
                <a:spcPts val="2625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350" normalizeH="0">
                <a:solidFill>
                  <a:schemeClr val="tx2"/>
                </a:solidFill>
              </a:defRPr>
            </a:lvl2pPr>
            <a:lvl3pPr marL="0" indent="-274320">
              <a:lnSpc>
                <a:spcPts val="2625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350" normalizeH="0">
                <a:solidFill>
                  <a:schemeClr val="tx2"/>
                </a:solidFill>
              </a:defRPr>
            </a:lvl3pPr>
            <a:lvl4pPr marL="0" indent="-274320">
              <a:lnSpc>
                <a:spcPts val="2625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350" normalizeH="0">
                <a:solidFill>
                  <a:schemeClr val="tx2"/>
                </a:solidFill>
              </a:defRPr>
            </a:lvl4pPr>
            <a:lvl5pPr marL="0" indent="-274320">
              <a:lnSpc>
                <a:spcPts val="2625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35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470733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5101" y="4250532"/>
            <a:ext cx="1020763" cy="7655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83" y="4340831"/>
            <a:ext cx="778395" cy="60204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60" y="4681937"/>
            <a:ext cx="4072459" cy="27384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050" b="1" cap="all" spc="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9" y="123825"/>
            <a:ext cx="7341145" cy="715566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18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39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9" y="933450"/>
            <a:ext cx="8802687" cy="3596879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470733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5C93E-E7C5-9243-870E-9AD50809642C}"/>
              </a:ext>
            </a:extLst>
          </p:cNvPr>
          <p:cNvSpPr/>
          <p:nvPr userDrawn="1"/>
        </p:nvSpPr>
        <p:spPr>
          <a:xfrm>
            <a:off x="165101" y="656925"/>
            <a:ext cx="8805863" cy="172942"/>
          </a:xfrm>
          <a:prstGeom prst="rect">
            <a:avLst/>
          </a:prstGeom>
          <a:solidFill>
            <a:srgbClr val="00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3">
            <a:extLst>
              <a:ext uri="{FF2B5EF4-FFF2-40B4-BE49-F238E27FC236}">
                <a16:creationId xmlns:a16="http://schemas.microsoft.com/office/drawing/2014/main" id="{E27CF4EA-4CCA-9749-A941-A627C0D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27" y="220951"/>
            <a:ext cx="8799137" cy="360575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ctr">
              <a:defRPr sz="2100" b="1" spc="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C7C2B4-C910-D44F-A0B5-73A6FA01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54" y="933450"/>
            <a:ext cx="8643708" cy="2581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25"/>
              </a:lnSpc>
              <a:spcBef>
                <a:spcPts val="0"/>
              </a:spcBef>
              <a:buFontTx/>
              <a:buNone/>
              <a:defRPr sz="1800" b="1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16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9" y="933450"/>
            <a:ext cx="8802687" cy="3596879"/>
          </a:xfrm>
          <a:prstGeom prst="rect">
            <a:avLst/>
          </a:prstGeom>
        </p:spPr>
        <p:txBody>
          <a:bodyPr vert="horz" anchor="ctr"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470733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5C93E-E7C5-9243-870E-9AD50809642C}"/>
              </a:ext>
            </a:extLst>
          </p:cNvPr>
          <p:cNvSpPr/>
          <p:nvPr userDrawn="1"/>
        </p:nvSpPr>
        <p:spPr>
          <a:xfrm>
            <a:off x="165101" y="656925"/>
            <a:ext cx="8805863" cy="172942"/>
          </a:xfrm>
          <a:prstGeom prst="rect">
            <a:avLst/>
          </a:prstGeom>
          <a:solidFill>
            <a:srgbClr val="00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3">
            <a:extLst>
              <a:ext uri="{FF2B5EF4-FFF2-40B4-BE49-F238E27FC236}">
                <a16:creationId xmlns:a16="http://schemas.microsoft.com/office/drawing/2014/main" id="{E27CF4EA-4CCA-9749-A941-A627C0D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42" y="65423"/>
            <a:ext cx="8799137" cy="581525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ctr">
              <a:defRPr sz="3000" b="1" spc="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C7C2B4-C910-D44F-A0B5-73A6FA01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54" y="933450"/>
            <a:ext cx="8643708" cy="2581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25"/>
              </a:lnSpc>
              <a:spcBef>
                <a:spcPts val="0"/>
              </a:spcBef>
              <a:buFontTx/>
              <a:buNone/>
              <a:defRPr sz="1800" b="1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313" indent="-214313">
              <a:lnSpc>
                <a:spcPts val="2625"/>
              </a:lnSpc>
              <a:spcBef>
                <a:spcPts val="0"/>
              </a:spcBef>
              <a:buClr>
                <a:srgbClr val="0095D3"/>
              </a:buClr>
              <a:buFont typeface="Wingdings" pitchFamily="2" charset="2"/>
              <a:buChar char="§"/>
              <a:defRPr sz="1800" normalizeH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22">
            <a:extLst>
              <a:ext uri="{FF2B5EF4-FFF2-40B4-BE49-F238E27FC236}">
                <a16:creationId xmlns:a16="http://schemas.microsoft.com/office/drawing/2014/main" id="{2FB6F258-2998-5844-9847-2FAF4318C9CB}"/>
              </a:ext>
            </a:extLst>
          </p:cNvPr>
          <p:cNvSpPr txBox="1">
            <a:spLocks/>
          </p:cNvSpPr>
          <p:nvPr userDrawn="1"/>
        </p:nvSpPr>
        <p:spPr>
          <a:xfrm>
            <a:off x="974420" y="4722808"/>
            <a:ext cx="4835531" cy="238529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 cap="all" spc="50" baseline="0">
                <a:solidFill>
                  <a:srgbClr val="0095D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050"/>
              <a:t>Elementary learning department</a:t>
            </a:r>
          </a:p>
        </p:txBody>
      </p:sp>
    </p:spTree>
    <p:extLst>
      <p:ext uri="{BB962C8B-B14F-4D97-AF65-F5344CB8AC3E}">
        <p14:creationId xmlns:p14="http://schemas.microsoft.com/office/powerpoint/2010/main" val="49366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0CA1-0FFE-0D48-E894-4359864D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8F940-572F-2C48-D0F4-CA6DAC5E0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7AC0-358B-8867-94F9-152DE10C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43688-0064-AFCB-B94F-490BD86D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36D3-05B7-D75F-406F-DD98A21F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082C-2FBA-80EB-A00F-13CAC5F4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550C-2199-8F0D-C3AF-B05343821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6D566-900A-ED9C-1403-ADB30DCB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8FC9D-9700-D19D-6A41-907DFC78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5AD12-C262-F637-E387-1FD08023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E02B-0B10-D40E-D816-D884BDFD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5B9A8-CAF0-DFFD-F946-52E22F6A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E8AD6-375F-39E4-C513-9F108339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745B-3F40-7EDF-AB03-F219AC81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C976-1A90-FC66-2082-8F397EB5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7E24-EF11-B6F3-2993-0FB9311D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AF9A-B19C-4FBF-5433-BF3E83D56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47D06-52A4-272A-2908-C3B763BD0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A34C1-9B18-3BDF-5C46-B9B61ABB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4EBFA-A440-7A18-FCFA-F40FB8D6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351B-8550-E17A-0A6D-7C587224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6B85-240F-E4F8-77F4-B65EABE4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59942-57F2-3A84-1BB5-3DC27D7D3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82763-7E50-83DF-8A01-108A1D3E2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9728F-87AB-EEF2-8C5D-A7B5390FE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FBF2D-B438-F1C1-E876-FBDAA0B2D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FB83C-E8FA-8743-79BC-4F0C3FC7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6BC20-12AE-2D96-E6B6-E4389562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C4049-59C1-BE33-AF4C-56CEC60D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8AD7-96A2-05C4-8925-80DE54F5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63DEB-CA92-41CC-BD6E-5500D43C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53B72-673A-5DF2-554D-4EB1258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FBA02-AD05-2119-AFA3-1FB9C3DD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B7933-F359-E358-AEE0-9C2DF095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0A7E-DA9C-FF08-E961-FC54B492B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10257-B668-018A-5100-468678121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7332-9DF0-43BE-9A3C-AF4A1999BF5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C0D64-E3CD-5ED2-7F81-B05FFD535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827A-D664-421A-6D23-4BFC88E7C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5B62-FABD-4549-BCF2-6D94CC82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 rot="20899649">
            <a:off x="3933114" y="1609141"/>
            <a:ext cx="4464571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b="1">
                <a:solidFill>
                  <a:srgbClr val="AEC4AF"/>
                </a:solidFill>
                <a:latin typeface="Helvetica" pitchFamily="2" charset="0"/>
              </a:rPr>
              <a:t>VOLUNTEER ORIENTATION</a:t>
            </a:r>
            <a:br>
              <a:rPr lang="en" b="1">
                <a:solidFill>
                  <a:srgbClr val="AEC4AF"/>
                </a:solidFill>
                <a:latin typeface="Helvetica" pitchFamily="2" charset="0"/>
              </a:rPr>
            </a:br>
            <a:r>
              <a:rPr lang="en" b="1">
                <a:solidFill>
                  <a:srgbClr val="AEC4AF"/>
                </a:solidFill>
                <a:latin typeface="Helvetica" pitchFamily="2" charset="0"/>
              </a:rPr>
              <a:t> 2022-2023</a:t>
            </a:r>
            <a:endParaRPr b="1">
              <a:solidFill>
                <a:srgbClr val="AEC4AF"/>
              </a:solidFill>
              <a:latin typeface="Helvetica" pitchFamily="2" charset="0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6836E55-C7A0-410A-95C6-D675DD89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2" y="103575"/>
            <a:ext cx="2669840" cy="1926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43823-05C4-4289-9D05-A862096A0742}"/>
              </a:ext>
            </a:extLst>
          </p:cNvPr>
          <p:cNvSpPr txBox="1"/>
          <p:nvPr/>
        </p:nvSpPr>
        <p:spPr>
          <a:xfrm>
            <a:off x="3178172" y="121181"/>
            <a:ext cx="6192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Broadway" panose="04040905080B02020502" pitchFamily="82" charset="0"/>
              </a:rPr>
              <a:t>MANATEE BAY ELEMENTARY </a:t>
            </a:r>
          </a:p>
          <a:p>
            <a:endParaRPr lang="es-MX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rgbClr val="AEC4AF"/>
                </a:solidFill>
                <a:latin typeface="Helvetica" pitchFamily="2" charset="0"/>
              </a:rPr>
              <a:t>WHAT TO DO IF …..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B7592-C8CC-4C57-B9C2-AD249E78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19" y="2065783"/>
            <a:ext cx="5620419" cy="270178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8965E30-C901-48A1-A5BC-979365136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554" y="732938"/>
            <a:ext cx="1940730" cy="14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8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rgbClr val="AEC4AF"/>
                </a:solidFill>
                <a:latin typeface="Helvetica" pitchFamily="2" charset="0"/>
              </a:rPr>
              <a:t>WHAT TO DO IF …..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11</a:t>
            </a:fld>
            <a:endParaRPr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8965E30-C901-48A1-A5BC-97936513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554" y="732938"/>
            <a:ext cx="1940730" cy="1400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7922F-BDF5-427D-BA0B-A41EB103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41" y="2007455"/>
            <a:ext cx="5504105" cy="27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rgbClr val="AEC4AF"/>
                </a:solidFill>
                <a:latin typeface="Helvetica" pitchFamily="2" charset="0"/>
              </a:rPr>
              <a:t>WHAT TO DO IF …..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12</a:t>
            </a:fld>
            <a:endParaRPr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8965E30-C901-48A1-A5BC-97936513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554" y="732938"/>
            <a:ext cx="1940730" cy="1400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58CE5B-FACE-4D31-A4C1-B8FD204EF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17" y="2125775"/>
            <a:ext cx="5629592" cy="2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rgbClr val="AEC4AF"/>
                </a:solidFill>
                <a:latin typeface="Helvetica" pitchFamily="2" charset="0"/>
              </a:rPr>
              <a:t>WHAT TO DO IF …..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13</a:t>
            </a:fld>
            <a:endParaRPr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8965E30-C901-48A1-A5BC-97936513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554" y="732938"/>
            <a:ext cx="1940730" cy="1400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178E2-309E-4F57-8CF7-D79E522B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1" y="2088855"/>
            <a:ext cx="5545770" cy="26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rgbClr val="AEC4AF"/>
                </a:solidFill>
                <a:latin typeface="Helvetica" pitchFamily="2" charset="0"/>
              </a:rPr>
              <a:t>WHAT TO DO IF …..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14</a:t>
            </a:fld>
            <a:endParaRPr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8965E30-C901-48A1-A5BC-97936513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554" y="732938"/>
            <a:ext cx="1940730" cy="1400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BDBBF-2723-488C-81A8-5445C6F7A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2" y="2133552"/>
            <a:ext cx="5560661" cy="26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b="1">
                <a:solidFill>
                  <a:srgbClr val="AEC4AF"/>
                </a:solidFill>
                <a:latin typeface="Helvetica" pitchFamily="2" charset="0"/>
              </a:rPr>
              <a:t>WHAT TO DO IF …..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15</a:t>
            </a:fld>
            <a:endParaRPr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8965E30-C901-48A1-A5BC-97936513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554" y="732938"/>
            <a:ext cx="1940730" cy="1400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42117-32A6-40EB-B543-1DA18FEF0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10" y="2242408"/>
            <a:ext cx="5409298" cy="26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7" y="1398954"/>
            <a:ext cx="2061830" cy="1488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18DE1-E7A8-4C64-907F-85F0C6EB5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257" y="434624"/>
            <a:ext cx="6452396" cy="47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7" y="10807"/>
            <a:ext cx="2061830" cy="1488012"/>
          </a:xfrm>
          <a:prstGeom prst="rect">
            <a:avLst/>
          </a:prstGeom>
        </p:spPr>
      </p:pic>
      <p:sp>
        <p:nvSpPr>
          <p:cNvPr id="7" name="Google Shape;280;p35">
            <a:extLst>
              <a:ext uri="{FF2B5EF4-FFF2-40B4-BE49-F238E27FC236}">
                <a16:creationId xmlns:a16="http://schemas.microsoft.com/office/drawing/2014/main" id="{631812AB-3F07-45F8-9E8F-215A44897112}"/>
              </a:ext>
            </a:extLst>
          </p:cNvPr>
          <p:cNvSpPr txBox="1">
            <a:spLocks/>
          </p:cNvSpPr>
          <p:nvPr/>
        </p:nvSpPr>
        <p:spPr>
          <a:xfrm>
            <a:off x="2109870" y="-5539"/>
            <a:ext cx="6208529" cy="162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A SPECIAL WORD TO PARENTS</a:t>
            </a: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 </a:t>
            </a:r>
            <a:endParaRPr lang="en-US" sz="4400" b="1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endParaRPr lang="en-US" sz="4400" b="1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Montserrat Light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3A26B-E1C4-F9A2-9FBD-A8D602AE4DE3}"/>
              </a:ext>
            </a:extLst>
          </p:cNvPr>
          <p:cNvSpPr txBox="1"/>
          <p:nvPr/>
        </p:nvSpPr>
        <p:spPr>
          <a:xfrm>
            <a:off x="4299857" y="3197678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A4DD-46F7-001B-78CB-2665BCA2B9A2}"/>
              </a:ext>
            </a:extLst>
          </p:cNvPr>
          <p:cNvSpPr txBox="1"/>
          <p:nvPr/>
        </p:nvSpPr>
        <p:spPr>
          <a:xfrm>
            <a:off x="222249" y="1614713"/>
            <a:ext cx="3038472" cy="224676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000" b="1">
                <a:latin typeface="Helvetica"/>
              </a:rPr>
              <a:t>You are important to our school.</a:t>
            </a:r>
          </a:p>
          <a:p>
            <a:pPr marL="285750" indent="-285750">
              <a:buChar char="•"/>
            </a:pPr>
            <a:r>
              <a:rPr lang="en-US" sz="2000" b="1">
                <a:latin typeface="Helvetica"/>
              </a:rPr>
              <a:t>Essential to hold confidentiality</a:t>
            </a:r>
          </a:p>
          <a:p>
            <a:pPr marL="285750" indent="-285750">
              <a:buChar char="•"/>
            </a:pPr>
            <a:r>
              <a:rPr lang="en-US" sz="2000" b="1">
                <a:latin typeface="Helvetica"/>
              </a:rPr>
              <a:t>Be cautious of what is said in front of your own child.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73BB6-61C3-2C19-0C90-582B999135E8}"/>
              </a:ext>
            </a:extLst>
          </p:cNvPr>
          <p:cNvSpPr txBox="1"/>
          <p:nvPr/>
        </p:nvSpPr>
        <p:spPr>
          <a:xfrm>
            <a:off x="6095999" y="1614714"/>
            <a:ext cx="3048000" cy="196977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800" b="1">
                <a:latin typeface="Helvetica"/>
              </a:rPr>
              <a:t>Refrain from discussing capabilities, behavior, attitudes of students with anyone besides school personnel.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7" y="10807"/>
            <a:ext cx="2061830" cy="1488012"/>
          </a:xfrm>
          <a:prstGeom prst="rect">
            <a:avLst/>
          </a:prstGeom>
        </p:spPr>
      </p:pic>
      <p:sp>
        <p:nvSpPr>
          <p:cNvPr id="7" name="Google Shape;280;p35">
            <a:extLst>
              <a:ext uri="{FF2B5EF4-FFF2-40B4-BE49-F238E27FC236}">
                <a16:creationId xmlns:a16="http://schemas.microsoft.com/office/drawing/2014/main" id="{631812AB-3F07-45F8-9E8F-215A44897112}"/>
              </a:ext>
            </a:extLst>
          </p:cNvPr>
          <p:cNvSpPr txBox="1">
            <a:spLocks/>
          </p:cNvSpPr>
          <p:nvPr/>
        </p:nvSpPr>
        <p:spPr>
          <a:xfrm>
            <a:off x="2133774" y="277175"/>
            <a:ext cx="5401172" cy="22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IMPORTANT</a:t>
            </a: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endParaRPr lang="en-US" sz="4400" b="1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Montserrat Light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F2596-C5D9-4C0D-A56C-CAF26F6CE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143" y="2048939"/>
            <a:ext cx="6508540" cy="30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5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7" y="10807"/>
            <a:ext cx="2061830" cy="1488012"/>
          </a:xfrm>
          <a:prstGeom prst="rect">
            <a:avLst/>
          </a:prstGeom>
        </p:spPr>
      </p:pic>
      <p:sp>
        <p:nvSpPr>
          <p:cNvPr id="7" name="Google Shape;280;p35">
            <a:extLst>
              <a:ext uri="{FF2B5EF4-FFF2-40B4-BE49-F238E27FC236}">
                <a16:creationId xmlns:a16="http://schemas.microsoft.com/office/drawing/2014/main" id="{631812AB-3F07-45F8-9E8F-215A44897112}"/>
              </a:ext>
            </a:extLst>
          </p:cNvPr>
          <p:cNvSpPr txBox="1">
            <a:spLocks/>
          </p:cNvSpPr>
          <p:nvPr/>
        </p:nvSpPr>
        <p:spPr>
          <a:xfrm>
            <a:off x="3149774" y="159247"/>
            <a:ext cx="5600743" cy="21403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4000" b="1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IMPORTANT</a:t>
            </a: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Scan the QR code and complete the form to record your attendance.</a:t>
            </a:r>
            <a:endParaRPr lang="en-US" sz="2800" b="1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endParaRPr lang="en-US" sz="4400" b="1">
              <a:solidFill>
                <a:srgbClr val="4D4D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0D9C141A-1814-E629-70E9-B866AAED9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614" y="2388894"/>
            <a:ext cx="1373414" cy="13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AEC4AF"/>
                </a:solidFill>
                <a:latin typeface="Helvetica"/>
              </a:rPr>
              <a:t>AGENDA</a:t>
            </a:r>
            <a:endParaRPr lang="en-US"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2</a:t>
            </a:fld>
            <a:endParaRPr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C3E3C209-466D-4963-B7EC-07CB3BBD0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541" y="743907"/>
            <a:ext cx="2152775" cy="1553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E9A74F-3989-5EDD-A3EE-66BE6A214F7E}"/>
              </a:ext>
            </a:extLst>
          </p:cNvPr>
          <p:cNvSpPr txBox="1"/>
          <p:nvPr/>
        </p:nvSpPr>
        <p:spPr>
          <a:xfrm rot="20940000">
            <a:off x="721178" y="1705428"/>
            <a:ext cx="5733141" cy="230832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b="1">
              <a:latin typeface="Verdana Pro"/>
            </a:endParaRPr>
          </a:p>
          <a:p>
            <a:pPr marL="285750" indent="-285750">
              <a:buChar char="•"/>
            </a:pPr>
            <a:r>
              <a:rPr lang="en-US" sz="2400" b="1">
                <a:latin typeface="Verdana Pro"/>
              </a:rPr>
              <a:t>Why you are important to us</a:t>
            </a:r>
          </a:p>
          <a:p>
            <a:pPr marL="285750" indent="-285750">
              <a:buChar char="•"/>
            </a:pPr>
            <a:r>
              <a:rPr lang="en-US" sz="2400" b="1">
                <a:latin typeface="Verdana Pro"/>
              </a:rPr>
              <a:t>Safety Updates</a:t>
            </a:r>
          </a:p>
          <a:p>
            <a:pPr marL="285750" indent="-285750">
              <a:buChar char="•"/>
            </a:pPr>
            <a:r>
              <a:rPr lang="en-US" sz="2400" b="1">
                <a:latin typeface="Verdana Pro"/>
              </a:rPr>
              <a:t>Guidelines for Volunteers</a:t>
            </a:r>
          </a:p>
          <a:p>
            <a:pPr marL="285750" indent="-285750">
              <a:buChar char="•"/>
            </a:pPr>
            <a:r>
              <a:rPr lang="en-US" sz="2400" b="1">
                <a:latin typeface="Verdana Pro"/>
              </a:rPr>
              <a:t>MBE Expectations</a:t>
            </a:r>
          </a:p>
          <a:p>
            <a:pPr marL="285750" indent="-285750">
              <a:buChar char="•"/>
            </a:pPr>
            <a:r>
              <a:rPr lang="en-US" sz="2400" b="1">
                <a:latin typeface="Verdana Pro"/>
              </a:rPr>
              <a:t>Visit the Volunteer Website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7" y="10807"/>
            <a:ext cx="2061830" cy="1488012"/>
          </a:xfrm>
          <a:prstGeom prst="rect">
            <a:avLst/>
          </a:prstGeom>
        </p:spPr>
      </p:pic>
      <p:sp>
        <p:nvSpPr>
          <p:cNvPr id="7" name="Google Shape;280;p35">
            <a:extLst>
              <a:ext uri="{FF2B5EF4-FFF2-40B4-BE49-F238E27FC236}">
                <a16:creationId xmlns:a16="http://schemas.microsoft.com/office/drawing/2014/main" id="{631812AB-3F07-45F8-9E8F-215A44897112}"/>
              </a:ext>
            </a:extLst>
          </p:cNvPr>
          <p:cNvSpPr txBox="1">
            <a:spLocks/>
          </p:cNvSpPr>
          <p:nvPr/>
        </p:nvSpPr>
        <p:spPr>
          <a:xfrm>
            <a:off x="2133774" y="277175"/>
            <a:ext cx="5401172" cy="22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IMPORTANT</a:t>
            </a: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endParaRPr lang="en-US" sz="4400" b="1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Montserrat Light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1875E-A473-47F3-AB83-14B1957457E1}"/>
              </a:ext>
            </a:extLst>
          </p:cNvPr>
          <p:cNvSpPr txBox="1"/>
          <p:nvPr/>
        </p:nvSpPr>
        <p:spPr>
          <a:xfrm>
            <a:off x="295590" y="1735328"/>
            <a:ext cx="447221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Scan the QR to view the </a:t>
            </a:r>
            <a:endParaRPr lang="en-US"/>
          </a:p>
          <a:p>
            <a:r>
              <a:rPr lang="en-US" sz="2000" b="1"/>
              <a:t>Pathways for Volunteer Manual</a:t>
            </a:r>
            <a:endParaRPr lang="en-US"/>
          </a:p>
        </p:txBody>
      </p:sp>
      <p:pic>
        <p:nvPicPr>
          <p:cNvPr id="2" name="Picture 3" descr="Qr code&#10;&#10;Description automatically generated">
            <a:extLst>
              <a:ext uri="{FF2B5EF4-FFF2-40B4-BE49-F238E27FC236}">
                <a16:creationId xmlns:a16="http://schemas.microsoft.com/office/drawing/2014/main" id="{C92118C8-C7BB-42BE-47F6-D092671B5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27" y="1357232"/>
            <a:ext cx="1436916" cy="137675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097447C-4C43-990A-94E4-0DC18278612E}"/>
              </a:ext>
            </a:extLst>
          </p:cNvPr>
          <p:cNvSpPr txBox="1"/>
          <p:nvPr/>
        </p:nvSpPr>
        <p:spPr>
          <a:xfrm>
            <a:off x="6721929" y="2041071"/>
            <a:ext cx="180974" cy="36194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8B398-4098-88A8-F32C-8D7651BF0A79}"/>
              </a:ext>
            </a:extLst>
          </p:cNvPr>
          <p:cNvSpPr txBox="1"/>
          <p:nvPr/>
        </p:nvSpPr>
        <p:spPr>
          <a:xfrm>
            <a:off x="679076" y="2570069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https://browardschools.instructure.com/courses/1430443/pages/parent-anti-bullying-training</a:t>
            </a:r>
          </a:p>
        </p:txBody>
      </p:sp>
    </p:spTree>
    <p:extLst>
      <p:ext uri="{BB962C8B-B14F-4D97-AF65-F5344CB8AC3E}">
        <p14:creationId xmlns:p14="http://schemas.microsoft.com/office/powerpoint/2010/main" val="427913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 rot="20899649">
            <a:off x="2843472" y="1880127"/>
            <a:ext cx="6115571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5400" b="1">
                <a:solidFill>
                  <a:srgbClr val="AEC4AF"/>
                </a:solidFill>
                <a:latin typeface="Helvetica"/>
              </a:rPr>
              <a:t>THANK YOU</a:t>
            </a:r>
            <a:br>
              <a:rPr lang="en" sz="5400" b="1">
                <a:solidFill>
                  <a:srgbClr val="AEC4AF"/>
                </a:solidFill>
                <a:latin typeface="Helvetica"/>
              </a:rPr>
            </a:br>
            <a:r>
              <a:rPr lang="en" sz="1400" b="1">
                <a:solidFill>
                  <a:srgbClr val="AEC4AF"/>
                </a:solidFill>
                <a:latin typeface="Helvetica"/>
              </a:rPr>
              <a:t>Holly </a:t>
            </a:r>
            <a:r>
              <a:rPr lang="en" sz="1400" b="1" err="1">
                <a:solidFill>
                  <a:srgbClr val="AEC4AF"/>
                </a:solidFill>
                <a:latin typeface="Helvetica"/>
              </a:rPr>
              <a:t>Casios</a:t>
            </a:r>
            <a:r>
              <a:rPr lang="en" sz="1400" b="1">
                <a:solidFill>
                  <a:srgbClr val="AEC4AF"/>
                </a:solidFill>
                <a:latin typeface="Helvetica"/>
              </a:rPr>
              <a:t> (Literacy Coach, Volunteer Coordinator  holly.casios@browardschools.com</a:t>
            </a:r>
            <a:br>
              <a:rPr lang="en" sz="1400" b="1">
                <a:latin typeface="Helvetica" pitchFamily="2" charset="0"/>
              </a:rPr>
            </a:br>
            <a:endParaRPr b="1">
              <a:solidFill>
                <a:srgbClr val="AEC4AF"/>
              </a:solidFill>
              <a:latin typeface="Helvetica" pitchFamily="2" charset="0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6836E55-C7A0-410A-95C6-D675DD89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2" y="103575"/>
            <a:ext cx="2669840" cy="1926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43823-05C4-4289-9D05-A862096A0742}"/>
              </a:ext>
            </a:extLst>
          </p:cNvPr>
          <p:cNvSpPr txBox="1"/>
          <p:nvPr/>
        </p:nvSpPr>
        <p:spPr>
          <a:xfrm>
            <a:off x="3178172" y="4635668"/>
            <a:ext cx="6192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Broadway" panose="04040905080B02020502" pitchFamily="82" charset="0"/>
              </a:rPr>
              <a:t>MANATEE BAY ELEMENTARY </a:t>
            </a:r>
          </a:p>
          <a:p>
            <a:endParaRPr lang="es-MX" sz="3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B63BB-247D-C515-0660-00A176BBC0D3}"/>
              </a:ext>
            </a:extLst>
          </p:cNvPr>
          <p:cNvSpPr txBox="1"/>
          <p:nvPr/>
        </p:nvSpPr>
        <p:spPr>
          <a:xfrm>
            <a:off x="3088821" y="1537607"/>
            <a:ext cx="1211035" cy="1143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7E7079-F932-E262-380B-6DFB78763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614" y="183685"/>
            <a:ext cx="1440516" cy="110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E4FE0-DD5A-45BB-C1AC-5BA96FA99F08}"/>
              </a:ext>
            </a:extLst>
          </p:cNvPr>
          <p:cNvSpPr txBox="1"/>
          <p:nvPr/>
        </p:nvSpPr>
        <p:spPr>
          <a:xfrm>
            <a:off x="4805643" y="107577"/>
            <a:ext cx="38693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witterChirp"/>
              </a:rPr>
              <a:t>@ManateeBayElem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b="1">
                <a:solidFill>
                  <a:srgbClr val="AEC4AF"/>
                </a:solidFill>
                <a:latin typeface="Helvetica" pitchFamily="2" charset="0"/>
              </a:rPr>
              <a:t>WHY VOLUNTEERS ARE IMPORTANT?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F72D0-26C6-4629-9E90-9AD751767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905"/>
          <a:stretch/>
        </p:blipFill>
        <p:spPr>
          <a:xfrm>
            <a:off x="1408025" y="1821941"/>
            <a:ext cx="4224495" cy="3016998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082BC7E-7BB5-42D5-90BD-9F7440D4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407" y="806931"/>
            <a:ext cx="2375877" cy="17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b="1">
                <a:solidFill>
                  <a:srgbClr val="AEC4AF"/>
                </a:solidFill>
                <a:latin typeface="Helvetica" pitchFamily="2" charset="0"/>
              </a:rPr>
              <a:t>GUIDELINES FOR VOLUNTEERS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9D0BE-D700-8333-6C04-BEBDF41B7C98}"/>
              </a:ext>
            </a:extLst>
          </p:cNvPr>
          <p:cNvSpPr txBox="1"/>
          <p:nvPr/>
        </p:nvSpPr>
        <p:spPr>
          <a:xfrm rot="20940000">
            <a:off x="321166" y="1797936"/>
            <a:ext cx="6458857" cy="25545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Verdana Pro"/>
              </a:rPr>
              <a:t>1. The safety and education of students must be the main concern while engaged in school activities.</a:t>
            </a:r>
          </a:p>
          <a:p>
            <a:endParaRPr lang="en-US" sz="1600" b="1">
              <a:latin typeface="Verdana Pro"/>
            </a:endParaRPr>
          </a:p>
          <a:p>
            <a:r>
              <a:rPr lang="en-US" sz="1600" b="1">
                <a:latin typeface="Verdana Pro"/>
              </a:rPr>
              <a:t>2.  Volunteers may not give students medication.</a:t>
            </a:r>
          </a:p>
          <a:p>
            <a:endParaRPr lang="en-US" sz="1600" b="1">
              <a:latin typeface="Verdana Pro"/>
            </a:endParaRPr>
          </a:p>
          <a:p>
            <a:r>
              <a:rPr lang="en-US" sz="1600" b="1">
                <a:latin typeface="Verdana Pro"/>
              </a:rPr>
              <a:t>3. Classroom supervision and student discipline are the responsibilities of the teacher and school.</a:t>
            </a:r>
          </a:p>
          <a:p>
            <a:endParaRPr lang="en-US" sz="1600" b="1">
              <a:latin typeface="Verdana Pro"/>
            </a:endParaRPr>
          </a:p>
          <a:p>
            <a:r>
              <a:rPr lang="en-US" sz="1600" b="1">
                <a:latin typeface="Verdana Pro"/>
              </a:rPr>
              <a:t>4. Volunteers will be assigned only to staff members requesting assistance.</a:t>
            </a:r>
          </a:p>
        </p:txBody>
      </p:sp>
    </p:spTree>
    <p:extLst>
      <p:ext uri="{BB962C8B-B14F-4D97-AF65-F5344CB8AC3E}">
        <p14:creationId xmlns:p14="http://schemas.microsoft.com/office/powerpoint/2010/main" val="34641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400" b="1">
                <a:solidFill>
                  <a:srgbClr val="AEC4AF"/>
                </a:solidFill>
                <a:latin typeface="Helvetica" pitchFamily="2" charset="0"/>
              </a:rPr>
              <a:t>GUIDELINES FOR VOLUNTEERS (cont’d)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1DD21-043A-9F71-D65A-1780899EB395}"/>
              </a:ext>
            </a:extLst>
          </p:cNvPr>
          <p:cNvSpPr txBox="1"/>
          <p:nvPr/>
        </p:nvSpPr>
        <p:spPr>
          <a:xfrm rot="20880000">
            <a:off x="349446" y="1535199"/>
            <a:ext cx="6740071" cy="28749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Verdana Pro"/>
              </a:rPr>
              <a:t>5. Volunteers should set a good example for students by their manner, appearance and behavior.</a:t>
            </a:r>
          </a:p>
          <a:p>
            <a:endParaRPr lang="en-US" b="1">
              <a:solidFill>
                <a:schemeClr val="tx1"/>
              </a:solidFill>
              <a:latin typeface="Verdana Pro"/>
            </a:endParaRPr>
          </a:p>
          <a:p>
            <a:r>
              <a:rPr lang="en-US" b="1">
                <a:solidFill>
                  <a:schemeClr val="tx1"/>
                </a:solidFill>
                <a:latin typeface="Verdana Pro"/>
              </a:rPr>
              <a:t>6. Volunteers are required to complete an application and must be approved before volunteering.</a:t>
            </a:r>
          </a:p>
          <a:p>
            <a:endParaRPr lang="en-US" b="1">
              <a:solidFill>
                <a:schemeClr val="tx1"/>
              </a:solidFill>
              <a:latin typeface="Verdana Pro"/>
            </a:endParaRPr>
          </a:p>
          <a:p>
            <a:r>
              <a:rPr lang="en-US" b="1">
                <a:solidFill>
                  <a:schemeClr val="tx1"/>
                </a:solidFill>
                <a:latin typeface="Verdana Pro"/>
              </a:rPr>
              <a:t>7. Volunteers are required to sign in and sign out at the office and record off campus service hours.</a:t>
            </a:r>
          </a:p>
          <a:p>
            <a:endParaRPr lang="en-US" b="1">
              <a:solidFill>
                <a:schemeClr val="tx1"/>
              </a:solidFill>
              <a:latin typeface="Verdana Pro"/>
            </a:endParaRPr>
          </a:p>
          <a:p>
            <a:r>
              <a:rPr lang="en-US" b="1">
                <a:solidFill>
                  <a:schemeClr val="tx1"/>
                </a:solidFill>
                <a:latin typeface="Verdana Pro"/>
              </a:rPr>
              <a:t>8. Volunteers are required to report to the office to receive a badge each time they come to volunteer. </a:t>
            </a:r>
          </a:p>
          <a:p>
            <a:endParaRPr lang="en-US" b="1">
              <a:solidFill>
                <a:schemeClr val="tx1"/>
              </a:solidFill>
              <a:latin typeface="Verdana Pro"/>
            </a:endParaRPr>
          </a:p>
          <a:p>
            <a:r>
              <a:rPr lang="en-US" b="1">
                <a:solidFill>
                  <a:schemeClr val="tx1"/>
                </a:solidFill>
                <a:latin typeface="Verdana Pro"/>
              </a:rPr>
              <a:t>9. Volunteers cannot be alone with students at any time. </a:t>
            </a:r>
          </a:p>
        </p:txBody>
      </p:sp>
    </p:spTree>
    <p:extLst>
      <p:ext uri="{BB962C8B-B14F-4D97-AF65-F5344CB8AC3E}">
        <p14:creationId xmlns:p14="http://schemas.microsoft.com/office/powerpoint/2010/main" val="132486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20864038">
            <a:off x="304444" y="165375"/>
            <a:ext cx="3805646" cy="962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MX" sz="2400" b="1">
                <a:solidFill>
                  <a:srgbClr val="AEC4AF"/>
                </a:solidFill>
                <a:latin typeface="Helvetica" pitchFamily="2" charset="0"/>
              </a:rPr>
              <a:t>F</a:t>
            </a:r>
            <a:r>
              <a:rPr lang="en" sz="2400" b="1">
                <a:solidFill>
                  <a:srgbClr val="AEC4AF"/>
                </a:solidFill>
                <a:latin typeface="Helvetica" pitchFamily="2" charset="0"/>
              </a:rPr>
              <a:t>INAL GUIDELINE FOR VOLUNTEERS</a:t>
            </a:r>
            <a:endParaRPr sz="2400" b="1">
              <a:solidFill>
                <a:srgbClr val="AEC4AF"/>
              </a:solidFill>
              <a:latin typeface="Helvetica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9D0B2-1031-409C-B2AE-1E9D79D50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0000">
            <a:off x="163844" y="1631301"/>
            <a:ext cx="6865193" cy="22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7" y="0"/>
            <a:ext cx="2375877" cy="171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0FB70-6187-4CB7-ADAE-461A95A80E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296"/>
          <a:stretch/>
        </p:blipFill>
        <p:spPr>
          <a:xfrm>
            <a:off x="305216" y="2510389"/>
            <a:ext cx="8625647" cy="2633112"/>
          </a:xfrm>
          <a:prstGeom prst="rect">
            <a:avLst/>
          </a:prstGeom>
        </p:spPr>
      </p:pic>
      <p:sp>
        <p:nvSpPr>
          <p:cNvPr id="10" name="Google Shape;280;p35">
            <a:extLst>
              <a:ext uri="{FF2B5EF4-FFF2-40B4-BE49-F238E27FC236}">
                <a16:creationId xmlns:a16="http://schemas.microsoft.com/office/drawing/2014/main" id="{06CF2B40-BE74-4C87-849E-4608F943AC41}"/>
              </a:ext>
            </a:extLst>
          </p:cNvPr>
          <p:cNvSpPr txBox="1">
            <a:spLocks/>
          </p:cNvSpPr>
          <p:nvPr/>
        </p:nvSpPr>
        <p:spPr>
          <a:xfrm>
            <a:off x="2211754" y="324620"/>
            <a:ext cx="6478953" cy="22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SAFETY PROCEDURES FOR PARENTS  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Montserrat Light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2494438" y="233991"/>
            <a:ext cx="4711771" cy="8896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SAFETY UPDATES</a:t>
            </a:r>
            <a:r>
              <a:rPr lang="en-US" sz="4400" b="1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 </a:t>
            </a:r>
            <a:endParaRPr lang="tr-TR" sz="4400" b="1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600" b="1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7EBC03A-6E33-46DA-9394-E74049F7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7" y="0"/>
            <a:ext cx="2375877" cy="1714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64A949-3696-4CDF-BC20-570F00A3E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844" y="1131104"/>
            <a:ext cx="3446844" cy="1666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A3A698-4DFA-F817-C010-CFFC5FF38D8A}"/>
              </a:ext>
            </a:extLst>
          </p:cNvPr>
          <p:cNvSpPr txBox="1"/>
          <p:nvPr/>
        </p:nvSpPr>
        <p:spPr>
          <a:xfrm>
            <a:off x="221116" y="2178843"/>
            <a:ext cx="2838789" cy="181588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Officer Mark:</a:t>
            </a:r>
          </a:p>
          <a:p>
            <a:pPr marL="285750" indent="-285750">
              <a:buChar char="•"/>
            </a:pPr>
            <a:r>
              <a:rPr lang="en-US" b="1"/>
              <a:t>Monitors campus to ensure all doors are locked.  </a:t>
            </a:r>
          </a:p>
          <a:p>
            <a:pPr marL="285750" indent="-285750">
              <a:buChar char="•"/>
            </a:pPr>
            <a:r>
              <a:rPr lang="en-US" b="1"/>
              <a:t>Monitors hallways to ensure classroom doors are closed and locked.</a:t>
            </a:r>
          </a:p>
          <a:p>
            <a:pPr marL="285750" indent="-285750">
              <a:buChar char="•"/>
            </a:pPr>
            <a:r>
              <a:rPr lang="en-US" b="1"/>
              <a:t>Is visible during arrival and dismissal.</a:t>
            </a:r>
          </a:p>
        </p:txBody>
      </p:sp>
    </p:spTree>
    <p:extLst>
      <p:ext uri="{BB962C8B-B14F-4D97-AF65-F5344CB8AC3E}">
        <p14:creationId xmlns:p14="http://schemas.microsoft.com/office/powerpoint/2010/main" val="258936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55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D94ACBC2-1128-1276-E453-4673C030D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337926"/>
            <a:ext cx="7010400" cy="43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0207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On-screen Show (16:9)</PresentationFormat>
  <Paragraphs>74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Calibri</vt:lpstr>
      <vt:lpstr>TwitterChirp</vt:lpstr>
      <vt:lpstr>Verdana Pro</vt:lpstr>
      <vt:lpstr>Wingdings</vt:lpstr>
      <vt:lpstr>Arial</vt:lpstr>
      <vt:lpstr>Arial,Sans-Serif</vt:lpstr>
      <vt:lpstr>Broadway</vt:lpstr>
      <vt:lpstr>Montserrat Light</vt:lpstr>
      <vt:lpstr>Helvetica</vt:lpstr>
      <vt:lpstr>Montserrat ExtraBold</vt:lpstr>
      <vt:lpstr>Calibri Light</vt:lpstr>
      <vt:lpstr>Juliet template</vt:lpstr>
      <vt:lpstr>Office Theme</vt:lpstr>
      <vt:lpstr>VOLUNTEER ORIENTATION  2022-2023</vt:lpstr>
      <vt:lpstr>AGENDA</vt:lpstr>
      <vt:lpstr>WHY VOLUNTEERS ARE IMPORTANT?</vt:lpstr>
      <vt:lpstr>GUIDELINES FOR VOLUNTEERS</vt:lpstr>
      <vt:lpstr>GUIDELINES FOR VOLUNTEERS (cont’d)</vt:lpstr>
      <vt:lpstr>FINAL GUIDELINE FOR VOLUNTEERS</vt:lpstr>
      <vt:lpstr>PowerPoint Presentation</vt:lpstr>
      <vt:lpstr>PowerPoint Presentation</vt:lpstr>
      <vt:lpstr>PowerPoint Presentation</vt:lpstr>
      <vt:lpstr>WHAT TO DO IF …..</vt:lpstr>
      <vt:lpstr>WHAT TO DO IF …..</vt:lpstr>
      <vt:lpstr>WHAT TO DO IF …..</vt:lpstr>
      <vt:lpstr>WHAT TO DO IF …..</vt:lpstr>
      <vt:lpstr>WHAT TO DO IF …..</vt:lpstr>
      <vt:lpstr>WHAT TO DO IF 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Holly Casios (Literacy Coach, Volunteer Coordinator  holly.casios@browardschools.com </vt:lpstr>
    </vt:vector>
  </TitlesOfParts>
  <Manager/>
  <Company/>
  <LinksUpToDate>false</LinksUpToDate>
  <SharedDoc>false</SharedDoc>
  <HyperlinkBase>https://www.freepptbackgrounds.net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subject>Powerpoint and Google Slides</dc:subject>
  <dc:creator>Freepptbackgrounds.net</dc:creator>
  <cp:keywords>powerpoint, template, google, slide, backgrounds</cp:keywords>
  <dc:description>Download free Powerpoint Backgrounds and Templates</dc:description>
  <cp:lastModifiedBy>Nancy Gracia</cp:lastModifiedBy>
  <cp:revision>16</cp:revision>
  <dcterms:modified xsi:type="dcterms:W3CDTF">2022-08-29T18:13:47Z</dcterms:modified>
  <cp:category>Powerpoint and Google Slide Templates</cp:category>
</cp:coreProperties>
</file>